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958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sps210004@istruzione.it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5667" y="877315"/>
            <a:ext cx="3149600" cy="892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2905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Calibri"/>
                <a:cs typeface="Calibri"/>
              </a:rPr>
              <a:t>LICEO</a:t>
            </a:r>
            <a:r>
              <a:rPr sz="1400" b="1" i="1" spc="1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STATALE</a:t>
            </a:r>
            <a:r>
              <a:rPr sz="1400" b="1" i="1" spc="-1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“Galileo Galilei”</a:t>
            </a:r>
            <a:endParaRPr sz="1400">
              <a:latin typeface="Calibri"/>
              <a:cs typeface="Calibri"/>
            </a:endParaRPr>
          </a:p>
          <a:p>
            <a:pPr marL="219710" marR="5080" indent="-182880">
              <a:lnSpc>
                <a:spcPct val="101400"/>
              </a:lnSpc>
              <a:spcBef>
                <a:spcPts val="15"/>
              </a:spcBef>
            </a:pPr>
            <a:r>
              <a:rPr sz="1400" i="1" spc="-5" dirty="0">
                <a:latin typeface="Calibri"/>
                <a:cs typeface="Calibri"/>
              </a:rPr>
              <a:t>Indirizzi: </a:t>
            </a:r>
            <a:r>
              <a:rPr sz="1400" b="1" i="1" dirty="0">
                <a:latin typeface="Calibri"/>
                <a:cs typeface="Calibri"/>
              </a:rPr>
              <a:t>Classico </a:t>
            </a:r>
            <a:r>
              <a:rPr sz="1400" i="1" dirty="0">
                <a:latin typeface="Calibri"/>
                <a:cs typeface="Calibri"/>
              </a:rPr>
              <a:t>– </a:t>
            </a:r>
            <a:r>
              <a:rPr sz="1400" b="1" i="1" spc="-5" dirty="0">
                <a:latin typeface="Calibri"/>
                <a:cs typeface="Calibri"/>
              </a:rPr>
              <a:t>Scientifico </a:t>
            </a:r>
            <a:r>
              <a:rPr sz="1400" i="1" dirty="0">
                <a:latin typeface="Calibri"/>
                <a:cs typeface="Calibri"/>
              </a:rPr>
              <a:t>– </a:t>
            </a:r>
            <a:r>
              <a:rPr sz="1400" b="1" i="1" spc="-5" dirty="0">
                <a:latin typeface="Calibri"/>
                <a:cs typeface="Calibri"/>
              </a:rPr>
              <a:t>Linguistico </a:t>
            </a:r>
            <a:r>
              <a:rPr sz="1400" b="1" i="1" spc="-305" dirty="0">
                <a:latin typeface="Calibri"/>
                <a:cs typeface="Calibri"/>
              </a:rPr>
              <a:t> </a:t>
            </a:r>
            <a:r>
              <a:rPr sz="1400" b="1" i="1" dirty="0">
                <a:latin typeface="Calibri"/>
                <a:cs typeface="Calibri"/>
              </a:rPr>
              <a:t>Scientifico</a:t>
            </a:r>
            <a:r>
              <a:rPr sz="1400" b="1" i="1" spc="-5" dirty="0">
                <a:latin typeface="Calibri"/>
                <a:cs typeface="Calibri"/>
              </a:rPr>
              <a:t> opzione</a:t>
            </a:r>
            <a:r>
              <a:rPr sz="1400" b="1" i="1" spc="-15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Scienze</a:t>
            </a:r>
            <a:r>
              <a:rPr sz="1400" b="1" i="1" spc="-20" dirty="0">
                <a:latin typeface="Calibri"/>
                <a:cs typeface="Calibri"/>
              </a:rPr>
              <a:t> </a:t>
            </a:r>
            <a:r>
              <a:rPr sz="1400" b="1" i="1" spc="-5" dirty="0">
                <a:latin typeface="Calibri"/>
                <a:cs typeface="Calibri"/>
              </a:rPr>
              <a:t>Applicate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400" i="1" spc="-5" dirty="0">
                <a:latin typeface="Calibri"/>
                <a:cs typeface="Calibri"/>
              </a:rPr>
              <a:t>Via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G.</a:t>
            </a:r>
            <a:r>
              <a:rPr sz="1400" i="1" spc="-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Mancini</a:t>
            </a:r>
            <a:r>
              <a:rPr sz="1400" i="1" spc="-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–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87027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PAOLA</a:t>
            </a:r>
            <a:r>
              <a:rPr sz="1400" i="1" spc="-15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(Cosenza)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94661" y="1095501"/>
            <a:ext cx="704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libri"/>
                <a:cs typeface="Calibri"/>
              </a:rPr>
              <a:t>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2366" y="1746249"/>
            <a:ext cx="4258310" cy="455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205">
              <a:lnSpc>
                <a:spcPct val="100000"/>
              </a:lnSpc>
              <a:spcBef>
                <a:spcPts val="100"/>
              </a:spcBef>
            </a:pPr>
            <a:r>
              <a:rPr sz="1400" i="1" spc="-5" dirty="0">
                <a:latin typeface="Calibri"/>
                <a:cs typeface="Calibri"/>
              </a:rPr>
              <a:t>Codice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Fiscale</a:t>
            </a:r>
            <a:r>
              <a:rPr sz="1400" i="1" spc="30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86001310787</a:t>
            </a:r>
            <a:r>
              <a:rPr sz="1400" i="1" dirty="0">
                <a:latin typeface="Calibri"/>
                <a:cs typeface="Calibri"/>
              </a:rPr>
              <a:t> – C.M.</a:t>
            </a:r>
            <a:r>
              <a:rPr sz="1400" i="1" spc="-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CSPS210004</a:t>
            </a: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470534" algn="l"/>
                <a:tab pos="2392045" algn="l"/>
              </a:tabLst>
            </a:pPr>
            <a:r>
              <a:rPr sz="1400" i="1" spc="-5" dirty="0">
                <a:latin typeface="Calibri"/>
                <a:cs typeface="Calibri"/>
              </a:rPr>
              <a:t>Tel.	0982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/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613505</a:t>
            </a:r>
            <a:r>
              <a:rPr sz="1400" i="1" spc="5" dirty="0">
                <a:latin typeface="Calibri"/>
                <a:cs typeface="Calibri"/>
              </a:rPr>
              <a:t> </a:t>
            </a:r>
            <a:r>
              <a:rPr sz="1400" i="1" dirty="0">
                <a:latin typeface="Calibri"/>
                <a:cs typeface="Calibri"/>
              </a:rPr>
              <a:t>–</a:t>
            </a:r>
            <a:r>
              <a:rPr sz="1400" i="1" spc="10" dirty="0">
                <a:latin typeface="Calibri"/>
                <a:cs typeface="Calibri"/>
              </a:rPr>
              <a:t> </a:t>
            </a:r>
            <a:r>
              <a:rPr sz="1400" i="1" spc="-5" dirty="0">
                <a:latin typeface="Calibri"/>
                <a:cs typeface="Calibri"/>
              </a:rPr>
              <a:t>e-mail:	</a:t>
            </a:r>
            <a:r>
              <a:rPr sz="1400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csps210004@istruzione.it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97076" y="2771902"/>
            <a:ext cx="5361305" cy="996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1505">
              <a:lnSpc>
                <a:spcPct val="100000"/>
              </a:lnSpc>
              <a:spcBef>
                <a:spcPts val="100"/>
              </a:spcBef>
              <a:tabLst>
                <a:tab pos="2333625" algn="l"/>
              </a:tabLst>
            </a:pPr>
            <a:r>
              <a:rPr sz="1500" b="1" dirty="0">
                <a:latin typeface="Calibri"/>
                <a:cs typeface="Calibri"/>
              </a:rPr>
              <a:t>RIENTRO A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SCUOLA	A.S.2022-2023</a:t>
            </a:r>
            <a:endParaRPr sz="15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800">
              <a:latin typeface="Calibri"/>
              <a:cs typeface="Calibri"/>
            </a:endParaRPr>
          </a:p>
          <a:p>
            <a:pPr marL="672465" marR="5080" indent="-660400">
              <a:lnSpc>
                <a:spcPct val="101299"/>
              </a:lnSpc>
            </a:pP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LINEE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OPERATIVE</a:t>
            </a:r>
            <a:r>
              <a:rPr sz="15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DELL’ISTITUTO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SUPERIORE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DI SANITA’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5" dirty="0">
                <a:solidFill>
                  <a:srgbClr val="001F5F"/>
                </a:solidFill>
                <a:latin typeface="Calibri"/>
                <a:cs typeface="Calibri"/>
              </a:rPr>
              <a:t>(5</a:t>
            </a:r>
            <a:r>
              <a:rPr sz="1500" b="1" spc="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AGOSTO </a:t>
            </a:r>
            <a:r>
              <a:rPr sz="1500" b="1" spc="-3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2022)NOTA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 MINISTERO</a:t>
            </a:r>
            <a:r>
              <a:rPr sz="1500" b="1" spc="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N.</a:t>
            </a:r>
            <a:r>
              <a:rPr sz="15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1998</a:t>
            </a:r>
            <a:r>
              <a:rPr sz="15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(19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001F5F"/>
                </a:solidFill>
                <a:latin typeface="Calibri"/>
                <a:cs typeface="Calibri"/>
              </a:rPr>
              <a:t>AGOSTO </a:t>
            </a:r>
            <a:r>
              <a:rPr sz="1500" b="1" spc="-5" dirty="0">
                <a:solidFill>
                  <a:srgbClr val="001F5F"/>
                </a:solidFill>
                <a:latin typeface="Calibri"/>
                <a:cs typeface="Calibri"/>
              </a:rPr>
              <a:t>2022)</a:t>
            </a:r>
            <a:endParaRPr sz="1500"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92480" y="4004182"/>
          <a:ext cx="6266180" cy="35130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6180"/>
              </a:tblGrid>
              <a:tr h="33223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300" b="1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31</a:t>
                      </a:r>
                      <a:r>
                        <a:rPr sz="1300" b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agosto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233172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90"/>
                        </a:spcBef>
                      </a:pPr>
                      <a:r>
                        <a:rPr sz="1300" b="1" spc="-5" dirty="0">
                          <a:solidFill>
                            <a:srgbClr val="C00000"/>
                          </a:solidFill>
                          <a:latin typeface="Calibri"/>
                          <a:cs typeface="Calibri"/>
                        </a:rPr>
                        <a:t>Decadono: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14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483">
                <a:tc>
                  <a:txBody>
                    <a:bodyPr/>
                    <a:lstStyle/>
                    <a:p>
                      <a:pPr marL="304800" marR="126364" indent="-230504">
                        <a:lnSpc>
                          <a:spcPct val="103800"/>
                        </a:lnSpc>
                        <a:spcBef>
                          <a:spcPts val="6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L’obbligo</a:t>
                      </a:r>
                      <a:r>
                        <a:rPr sz="1300" b="1" spc="19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2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utilizzo</a:t>
                      </a:r>
                      <a:r>
                        <a:rPr sz="1300" b="1" spc="2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dei</a:t>
                      </a:r>
                      <a:r>
                        <a:rPr sz="1300" b="1" spc="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dispositivi</a:t>
                      </a:r>
                      <a:r>
                        <a:rPr sz="1300" b="1" spc="2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2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protezione</a:t>
                      </a:r>
                      <a:r>
                        <a:rPr sz="1300" b="1" spc="2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sz="1300" b="1" spc="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vie</a:t>
                      </a:r>
                      <a:r>
                        <a:rPr sz="1300" b="1" spc="2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respiratorie</a:t>
                      </a:r>
                      <a:r>
                        <a:rPr sz="1300" b="1" spc="2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229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tipo </a:t>
                      </a:r>
                      <a:r>
                        <a:rPr sz="1300" b="1" spc="-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chirurgico,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 di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maggiore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efficacia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protettiva</a:t>
                      </a:r>
                      <a:r>
                        <a:rPr sz="1300" b="1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sia</a:t>
                      </a:r>
                      <a:r>
                        <a:rPr sz="1300" b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personale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che</a:t>
                      </a:r>
                      <a:r>
                        <a:rPr sz="13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gli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alunni.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5863">
                <a:tc>
                  <a:txBody>
                    <a:bodyPr/>
                    <a:lstStyle/>
                    <a:p>
                      <a:pPr marL="76200" marR="80645">
                        <a:lnSpc>
                          <a:spcPct val="102299"/>
                        </a:lnSpc>
                        <a:spcBef>
                          <a:spcPts val="20"/>
                        </a:spcBef>
                      </a:pP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Dal</a:t>
                      </a:r>
                      <a:r>
                        <a:rPr sz="1300" i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1°</a:t>
                      </a:r>
                      <a:r>
                        <a:rPr sz="1300" i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settembre</a:t>
                      </a:r>
                      <a:r>
                        <a:rPr sz="1300" i="1" spc="1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300" i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lavoratori</a:t>
                      </a:r>
                      <a:r>
                        <a:rPr sz="1300" i="1" spc="1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che</a:t>
                      </a:r>
                      <a:r>
                        <a:rPr sz="1300" b="1" i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hanno</a:t>
                      </a:r>
                      <a:r>
                        <a:rPr sz="1300" b="1" i="1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l’esigenza</a:t>
                      </a:r>
                      <a:r>
                        <a:rPr sz="1300" b="1" i="1" spc="1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300" b="1" i="1" spc="1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300" b="1" i="1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volontà</a:t>
                      </a:r>
                      <a:r>
                        <a:rPr sz="1300" b="1" i="1" spc="1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i="1" spc="1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proteggersi</a:t>
                      </a:r>
                      <a:r>
                        <a:rPr sz="1300" i="1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300" i="1" spc="10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300" i="1" spc="1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DPI </a:t>
                      </a:r>
                      <a:r>
                        <a:rPr sz="1300" i="1" spc="-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dovrebbero</a:t>
                      </a:r>
                      <a:r>
                        <a:rPr sz="1300" i="1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usare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un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dispositivo</a:t>
                      </a:r>
                      <a:r>
                        <a:rPr sz="1300" i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protezione</a:t>
                      </a:r>
                      <a:r>
                        <a:rPr sz="1300" i="1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respiratoria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r>
                        <a:rPr sz="1300" i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FFP2</a:t>
                      </a:r>
                      <a:r>
                        <a:rPr sz="1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).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1046">
                <a:tc>
                  <a:txBody>
                    <a:bodyPr/>
                    <a:lstStyle/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Tutte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misure</a:t>
                      </a:r>
                      <a:r>
                        <a:rPr sz="13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previste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ordine</a:t>
                      </a:r>
                      <a:r>
                        <a:rPr sz="1300" b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alla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3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casi di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positività</a:t>
                      </a:r>
                      <a:r>
                        <a:rPr sz="1300" b="1" spc="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alla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SARS.-CoV-2.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9139">
                <a:tc>
                  <a:txBody>
                    <a:bodyPr/>
                    <a:lstStyle/>
                    <a:p>
                      <a:pPr marL="76200" marR="57150" algn="just">
                        <a:lnSpc>
                          <a:spcPct val="101899"/>
                        </a:lnSpc>
                        <a:spcBef>
                          <a:spcPts val="25"/>
                        </a:spcBef>
                      </a:pPr>
                      <a:r>
                        <a:rPr sz="13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Es.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numero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alunni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positivi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per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ordini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di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scuola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(pari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superiore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4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ecc.),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utilizzo</a:t>
                      </a:r>
                      <a:r>
                        <a:rPr sz="1300" i="1" spc="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3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dispositivi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di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protezione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vie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respiratorie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di</a:t>
                      </a:r>
                      <a:r>
                        <a:rPr sz="1300" i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FFP2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10</a:t>
                      </a:r>
                      <a:r>
                        <a:rPr sz="1300" i="1" spc="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giorni</a:t>
                      </a:r>
                      <a:r>
                        <a:rPr sz="1300" i="1" spc="2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dalla</a:t>
                      </a:r>
                      <a:r>
                        <a:rPr sz="1300" i="1" spc="2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data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dell’ultimo</a:t>
                      </a:r>
                      <a:r>
                        <a:rPr sz="1300" i="1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contatto</a:t>
                      </a:r>
                      <a:r>
                        <a:rPr sz="1300" i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300" i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un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soggetto</a:t>
                      </a:r>
                      <a:r>
                        <a:rPr sz="1300" i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positivo</a:t>
                      </a:r>
                      <a:r>
                        <a:rPr sz="1300" i="1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i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ecc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3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).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3483">
                <a:tc>
                  <a:txBody>
                    <a:bodyPr/>
                    <a:lstStyle/>
                    <a:p>
                      <a:pPr marL="304800" marR="153670" indent="-228600">
                        <a:lnSpc>
                          <a:spcPct val="102299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rispetto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una</a:t>
                      </a:r>
                      <a:r>
                        <a:rPr sz="13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distanza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sicurezza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interpersonale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almeno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metro</a:t>
                      </a:r>
                      <a:r>
                        <a:rPr sz="13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salvo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che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le </a:t>
                      </a:r>
                      <a:r>
                        <a:rPr sz="1300" b="1" spc="-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condizioni</a:t>
                      </a:r>
                      <a:r>
                        <a:rPr sz="13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strutturali-logistiche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degli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edifici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non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lo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consentano.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1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44652">
                <a:tc>
                  <a:txBody>
                    <a:bodyPr/>
                    <a:lstStyle/>
                    <a:p>
                      <a:pPr marL="304800" marR="61594" indent="-228600" algn="just">
                        <a:lnSpc>
                          <a:spcPct val="101899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05435" algn="l"/>
                        </a:tabLst>
                      </a:pP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divieto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accesso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la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permanenza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nell’edificio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scolastico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solo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in</a:t>
                      </a:r>
                      <a:r>
                        <a:rPr sz="1300" b="1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mancanza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sintomatologia respiratoria e con temperatura corporea inferiore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ai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37,5° e in assenza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3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positività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accertata</a:t>
                      </a:r>
                      <a:r>
                        <a:rPr sz="1300" b="1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all’infezione</a:t>
                      </a:r>
                      <a:r>
                        <a:rPr sz="13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 </a:t>
                      </a:r>
                      <a:r>
                        <a:rPr sz="13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Co-vid-19.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778255" y="8070341"/>
            <a:ext cx="6008370" cy="8280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algn="just">
              <a:lnSpc>
                <a:spcPct val="101499"/>
              </a:lnSpc>
              <a:spcBef>
                <a:spcPts val="70"/>
              </a:spcBef>
            </a:pP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Tutte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le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disposizioni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emergenziali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finora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emanate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esauriranno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la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loro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validità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al</a:t>
            </a:r>
            <a:r>
              <a:rPr sz="1300" b="1" spc="28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31 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agosto 2022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e, in </a:t>
            </a:r>
            <a:r>
              <a:rPr sz="1300" dirty="0">
                <a:solidFill>
                  <a:srgbClr val="001F5F"/>
                </a:solidFill>
                <a:latin typeface="Calibri"/>
                <a:cs typeface="Calibri"/>
              </a:rPr>
              <a:t>assenza </a:t>
            </a:r>
            <a:r>
              <a:rPr sz="1300" spc="-5" dirty="0">
                <a:solidFill>
                  <a:srgbClr val="001F5F"/>
                </a:solidFill>
                <a:latin typeface="Calibri"/>
                <a:cs typeface="Calibri"/>
              </a:rPr>
              <a:t>di ulteriore specifiche proroghe o rinnovi,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dal 1° settembre 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C00000"/>
                </a:solidFill>
                <a:latin typeface="Calibri"/>
                <a:cs typeface="Calibri"/>
              </a:rPr>
              <a:t>valgono</a:t>
            </a:r>
            <a:r>
              <a:rPr sz="1300" b="1" spc="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esclusivamente</a:t>
            </a:r>
            <a:r>
              <a:rPr sz="1300" b="1" spc="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dirty="0">
                <a:solidFill>
                  <a:srgbClr val="C00000"/>
                </a:solidFill>
                <a:latin typeface="Calibri"/>
                <a:cs typeface="Calibri"/>
              </a:rPr>
              <a:t>le</a:t>
            </a:r>
            <a:r>
              <a:rPr sz="1300" b="1" spc="2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Indicazioni</a:t>
            </a:r>
            <a:r>
              <a:rPr sz="1300" b="1" spc="3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strategiche</a:t>
            </a:r>
            <a:r>
              <a:rPr sz="13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dell’Istituto</a:t>
            </a:r>
            <a:r>
              <a:rPr sz="13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superiore</a:t>
            </a:r>
            <a:r>
              <a:rPr sz="13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di</a:t>
            </a:r>
            <a:r>
              <a:rPr sz="1300" b="1" spc="45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sanità,</a:t>
            </a:r>
            <a:r>
              <a:rPr sz="1300" b="1" spc="4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di</a:t>
            </a:r>
            <a:endParaRPr sz="1300">
              <a:latin typeface="Calibri"/>
              <a:cs typeface="Calibri"/>
            </a:endParaRPr>
          </a:p>
          <a:p>
            <a:pPr marL="2393315" algn="just">
              <a:lnSpc>
                <a:spcPct val="100000"/>
              </a:lnSpc>
              <a:spcBef>
                <a:spcPts val="35"/>
              </a:spcBef>
            </a:pP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seguito</a:t>
            </a:r>
            <a:r>
              <a:rPr sz="1300" b="1" spc="-50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sz="1300" b="1" spc="-5" dirty="0">
                <a:solidFill>
                  <a:srgbClr val="C00000"/>
                </a:solidFill>
                <a:latin typeface="Calibri"/>
                <a:cs typeface="Calibri"/>
              </a:rPr>
              <a:t>riassunte.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2950" y="898524"/>
            <a:ext cx="902335" cy="1051018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527" y="1104899"/>
            <a:ext cx="6266815" cy="352425"/>
          </a:xfrm>
          <a:prstGeom prst="rect">
            <a:avLst/>
          </a:prstGeom>
          <a:solidFill>
            <a:srgbClr val="5B9BD3"/>
          </a:solidFill>
          <a:ln w="6096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0"/>
              </a:spcBef>
            </a:pP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Misure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prevenzione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 di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 base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per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l’A.S.</a:t>
            </a:r>
            <a:r>
              <a:rPr sz="14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001F5F"/>
                </a:solidFill>
                <a:latin typeface="Calibri"/>
                <a:cs typeface="Calibri"/>
              </a:rPr>
              <a:t>2022</a:t>
            </a:r>
            <a:r>
              <a:rPr sz="14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–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2023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527" y="1457197"/>
            <a:ext cx="6266815" cy="98488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016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80"/>
              </a:spcBef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È</a:t>
            </a:r>
            <a:r>
              <a:rPr sz="1200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previsto:</a:t>
            </a:r>
            <a:endParaRPr sz="1200">
              <a:latin typeface="Calibri"/>
              <a:cs typeface="Calibri"/>
            </a:endParaRPr>
          </a:p>
          <a:p>
            <a:pPr marL="304800" indent="-23050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il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ricambio</a:t>
            </a:r>
            <a:r>
              <a:rPr sz="1200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d’aria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frequente;</a:t>
            </a:r>
            <a:endParaRPr sz="1200">
              <a:latin typeface="Calibri"/>
              <a:cs typeface="Calibri"/>
            </a:endParaRPr>
          </a:p>
          <a:p>
            <a:pPr marL="304800" indent="-23050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la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sanificazione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ordinaria</a:t>
            </a:r>
            <a:r>
              <a:rPr sz="1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(periodica);</a:t>
            </a:r>
            <a:endParaRPr sz="1200">
              <a:latin typeface="Calibri"/>
              <a:cs typeface="Calibri"/>
            </a:endParaRPr>
          </a:p>
          <a:p>
            <a:pPr marL="304800" marR="88265" indent="-228600">
              <a:lnSpc>
                <a:spcPct val="101699"/>
              </a:lnSpc>
              <a:spcBef>
                <a:spcPts val="50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la</a:t>
            </a:r>
            <a:r>
              <a:rPr sz="1200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sanificazione</a:t>
            </a:r>
            <a:r>
              <a:rPr sz="12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straordinaria,</a:t>
            </a:r>
            <a:r>
              <a:rPr sz="1200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da</a:t>
            </a:r>
            <a:r>
              <a:rPr sz="1200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intendersi</a:t>
            </a:r>
            <a:r>
              <a:rPr sz="1200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come</a:t>
            </a:r>
            <a:r>
              <a:rPr sz="1200" spc="5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intervento</a:t>
            </a:r>
            <a:r>
              <a:rPr sz="1200" spc="7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tempestivo,</a:t>
            </a:r>
            <a:r>
              <a:rPr sz="1200" spc="8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1200" spc="7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presenza</a:t>
            </a:r>
            <a:r>
              <a:rPr sz="12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1200" spc="4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uno</a:t>
            </a:r>
            <a:r>
              <a:rPr sz="1200" spc="5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o </a:t>
            </a:r>
            <a:r>
              <a:rPr sz="1200" spc="-26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più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casi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confermati.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92480" y="2665729"/>
          <a:ext cx="6266180" cy="40803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6180"/>
              </a:tblGrid>
              <a:tr h="365759"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Eventuali ulteriori misure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prevenzione</a:t>
                      </a:r>
                      <a:r>
                        <a:rPr sz="14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l’A.S.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2022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4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2023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</a:tr>
              <a:tr h="588645">
                <a:tc>
                  <a:txBody>
                    <a:bodyPr/>
                    <a:lstStyle/>
                    <a:p>
                      <a:pPr marL="76200" marR="79375">
                        <a:lnSpc>
                          <a:spcPts val="1830"/>
                        </a:lnSpc>
                      </a:pP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1400" b="1" spc="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attivare,</a:t>
                      </a:r>
                      <a:r>
                        <a:rPr sz="1400" b="1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ove</a:t>
                      </a:r>
                      <a:r>
                        <a:rPr sz="1400" b="1" spc="28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occorra,</a:t>
                      </a:r>
                      <a:r>
                        <a:rPr sz="1400" b="1" spc="2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1400" b="1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disposizioni</a:t>
                      </a:r>
                      <a:r>
                        <a:rPr sz="1400" b="1" spc="2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sz="1400" b="1" spc="2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autorità</a:t>
                      </a:r>
                      <a:r>
                        <a:rPr sz="1400" b="1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sanitarie,</a:t>
                      </a:r>
                      <a:r>
                        <a:rPr sz="1400" b="1" spc="2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400" b="1" spc="2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relazione</a:t>
                      </a:r>
                      <a:r>
                        <a:rPr sz="1400" b="1" spc="2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400" b="1" spc="-3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cambiamenti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4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quadro</a:t>
                      </a:r>
                      <a:r>
                        <a:rPr sz="14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epidemiologico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5B9BD3"/>
                    </a:solidFill>
                  </a:tcPr>
                </a:tc>
              </a:tr>
              <a:tr h="3125978">
                <a:tc>
                  <a:txBody>
                    <a:bodyPr/>
                    <a:lstStyle/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Distanziamento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almeno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(ove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le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condizioni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logistiche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strutturali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lo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consentano);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9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Precauzioni</a:t>
                      </a:r>
                      <a:r>
                        <a:rPr sz="1200" spc="-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nei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momenti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rischio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aggregazione;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marR="88900" indent="-228600">
                        <a:lnSpc>
                          <a:spcPct val="1083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Sanificazione</a:t>
                      </a:r>
                      <a:r>
                        <a:rPr sz="1200" spc="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periodica</a:t>
                      </a:r>
                      <a:r>
                        <a:rPr sz="1200" spc="7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(settimanale)</a:t>
                      </a:r>
                      <a:r>
                        <a:rPr sz="1200" spc="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tutti</a:t>
                      </a:r>
                      <a:r>
                        <a:rPr sz="1200" spc="5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gli</a:t>
                      </a:r>
                      <a:r>
                        <a:rPr sz="1200" spc="5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ambienti,</a:t>
                      </a:r>
                      <a:r>
                        <a:rPr sz="12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predisponendo</a:t>
                      </a:r>
                      <a:r>
                        <a:rPr sz="1200" spc="4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un</a:t>
                      </a:r>
                      <a:r>
                        <a:rPr sz="1200" spc="6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cronoprogramma </a:t>
                      </a:r>
                      <a:r>
                        <a:rPr sz="1200" spc="-2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ben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definito,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da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documentare attraverso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un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registro</a:t>
                      </a:r>
                      <a:r>
                        <a:rPr sz="12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regolarmente aggiornato;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marR="107314" indent="-230504">
                        <a:lnSpc>
                          <a:spcPct val="10830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Gestione</a:t>
                      </a:r>
                      <a:r>
                        <a:rPr sz="12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attività</a:t>
                      </a:r>
                      <a:r>
                        <a:rPr sz="12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extracurriculari,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laboratori,</a:t>
                      </a:r>
                      <a:r>
                        <a:rPr sz="1200" spc="1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garantendo</a:t>
                      </a:r>
                      <a:r>
                        <a:rPr sz="1200" spc="1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l’attuazione</a:t>
                      </a:r>
                      <a:r>
                        <a:rPr sz="1200" spc="114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8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misure</a:t>
                      </a:r>
                      <a:r>
                        <a:rPr sz="1200" spc="9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200" spc="-26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prevenzione;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29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Sospensione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dei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viaggi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istruzione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delle uscite</a:t>
                      </a:r>
                      <a:r>
                        <a:rPr sz="12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didattiche;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marR="59690" indent="-228600" algn="just">
                        <a:lnSpc>
                          <a:spcPct val="1083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Utilizzo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mascherine chirurgiche,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 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dispositivi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protezione respiratoria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tipo FFP2, 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posizione statica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e/o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dinamica (per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gli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studenti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 per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chiunque acceda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permanga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nei locali 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scolastici,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modulare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nei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diversi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contesti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fasi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della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presenza scolastica);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marR="64135" indent="-228600" algn="just">
                        <a:lnSpc>
                          <a:spcPct val="10830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Utilizzo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dispositivi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di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protezione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respiratoria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(FFP2)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tutto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il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personale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scolastico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(da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modulare nei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diversi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contesti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fasi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della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presenza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scolastica);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Concessione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palestre/locali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terzi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obbligo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sanificazione;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Somministrazione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pasti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nei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locali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mense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scolastiche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turnazione;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Consumo</a:t>
                      </a:r>
                      <a:r>
                        <a:rPr sz="1200" spc="-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delle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merende</a:t>
                      </a:r>
                      <a:r>
                        <a:rPr sz="12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banco.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5527" y="1135633"/>
            <a:ext cx="6266815" cy="265430"/>
          </a:xfrm>
          <a:prstGeom prst="rect">
            <a:avLst/>
          </a:prstGeom>
          <a:solidFill>
            <a:srgbClr val="5B9BD3"/>
          </a:solidFill>
          <a:ln w="6096">
            <a:solidFill>
              <a:srgbClr val="000000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40"/>
              </a:spcBef>
            </a:pP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PRESENZA/NON</a:t>
            </a:r>
            <a:r>
              <a:rPr sz="1400" b="1" spc="-3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PRESENZA</a:t>
            </a:r>
            <a:r>
              <a:rPr sz="14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400" b="1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001F5F"/>
                </a:solidFill>
                <a:latin typeface="Calibri"/>
                <a:cs typeface="Calibri"/>
              </a:rPr>
              <a:t>SCUOLA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5527" y="1795525"/>
            <a:ext cx="6266815" cy="204470"/>
          </a:xfrm>
          <a:prstGeom prst="rect">
            <a:avLst/>
          </a:prstGeom>
          <a:solidFill>
            <a:srgbClr val="00AFEF"/>
          </a:solidFill>
          <a:ln w="6096">
            <a:solidFill>
              <a:srgbClr val="000000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"/>
              </a:spcBef>
            </a:pPr>
            <a:r>
              <a:rPr sz="1200" b="1" spc="-5" dirty="0">
                <a:solidFill>
                  <a:srgbClr val="001F5F"/>
                </a:solidFill>
                <a:latin typeface="Calibri"/>
                <a:cs typeface="Calibri"/>
              </a:rPr>
              <a:t>Con sintomi</a:t>
            </a:r>
            <a:r>
              <a:rPr sz="1200" b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Calibri"/>
                <a:cs typeface="Calibri"/>
              </a:rPr>
              <a:t>di lieve</a:t>
            </a:r>
            <a:r>
              <a:rPr sz="12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Calibri"/>
                <a:cs typeface="Calibri"/>
              </a:rPr>
              <a:t>entità</a:t>
            </a:r>
            <a:r>
              <a:rPr sz="1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1F5F"/>
                </a:solidFill>
                <a:latin typeface="Calibri"/>
                <a:cs typeface="Calibri"/>
              </a:rPr>
              <a:t>e</a:t>
            </a:r>
            <a:r>
              <a:rPr sz="12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1F5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001F5F"/>
                </a:solidFill>
                <a:latin typeface="Calibri"/>
                <a:cs typeface="Calibri"/>
              </a:rPr>
              <a:t> assenza</a:t>
            </a:r>
            <a:r>
              <a:rPr sz="1200" b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1200" b="1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001F5F"/>
                </a:solidFill>
                <a:latin typeface="Calibri"/>
                <a:cs typeface="Calibri"/>
              </a:rPr>
              <a:t>febbre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5527" y="1999741"/>
            <a:ext cx="6266815" cy="1840230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304800" indent="-230504">
              <a:lnSpc>
                <a:spcPct val="100000"/>
              </a:lnSpc>
              <a:spcBef>
                <a:spcPts val="140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è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possibile</a:t>
            </a:r>
            <a:r>
              <a:rPr sz="1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rimanere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 in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 classe;</a:t>
            </a:r>
            <a:endParaRPr sz="1200">
              <a:latin typeface="Calibri"/>
              <a:cs typeface="Calibri"/>
            </a:endParaRPr>
          </a:p>
          <a:p>
            <a:pPr marL="304800" indent="-23050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è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previsto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l’utilizzo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mascherine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chirurgiche/FFP2</a:t>
            </a:r>
            <a:r>
              <a:rPr sz="1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fino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a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risoluzione</a:t>
            </a:r>
            <a:r>
              <a:rPr sz="1200" spc="-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dei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sintomi;</a:t>
            </a:r>
            <a:endParaRPr sz="1200">
              <a:latin typeface="Calibri"/>
              <a:cs typeface="Calibri"/>
            </a:endParaRPr>
          </a:p>
          <a:p>
            <a:pPr marL="304800" indent="-230504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304800" algn="l"/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bisogna</a:t>
            </a:r>
            <a:r>
              <a:rPr sz="1200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igienizzarsi</a:t>
            </a:r>
            <a:r>
              <a:rPr sz="1200" spc="-1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le</a:t>
            </a:r>
            <a:r>
              <a:rPr sz="1200" spc="-2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mani;</a:t>
            </a:r>
            <a:endParaRPr sz="1200">
              <a:latin typeface="Calibri"/>
              <a:cs typeface="Calibri"/>
            </a:endParaRPr>
          </a:p>
          <a:p>
            <a:pPr marL="304800" marR="62230" indent="-228600" algn="just">
              <a:lnSpc>
                <a:spcPct val="101699"/>
              </a:lnSpc>
              <a:spcBef>
                <a:spcPts val="50"/>
              </a:spcBef>
              <a:buFont typeface="Symbol"/>
              <a:buChar char=""/>
              <a:tabLst>
                <a:tab pos="305435" algn="l"/>
              </a:tabLst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bisogna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seguire l’etichetta respiratoria (coprirsi bocca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e naso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durante gli starnuti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o la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tosse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utilizzando fazzoletti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di carta ed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eliminare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il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fazzoletto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di carta nel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più vicino raccoglitore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di </a:t>
            </a:r>
            <a:r>
              <a:rPr sz="1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rifiuti.</a:t>
            </a:r>
            <a:endParaRPr sz="1200">
              <a:latin typeface="Calibri"/>
              <a:cs typeface="Calibri"/>
            </a:endParaRPr>
          </a:p>
          <a:p>
            <a:pPr marL="76200" marR="60960" algn="just">
              <a:lnSpc>
                <a:spcPct val="102099"/>
              </a:lnSpc>
              <a:spcBef>
                <a:spcPts val="800"/>
              </a:spcBef>
            </a:pP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Nel</a:t>
            </a:r>
            <a:r>
              <a:rPr sz="1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documento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 è</a:t>
            </a:r>
            <a:r>
              <a:rPr sz="1200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specificato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1F5F"/>
                </a:solidFill>
                <a:latin typeface="Calibri"/>
                <a:cs typeface="Calibri"/>
              </a:rPr>
              <a:t>che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 “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soprattutto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nei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bambini,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la</a:t>
            </a:r>
            <a:r>
              <a:rPr sz="12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sola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rinorrea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(raffreddore)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è </a:t>
            </a:r>
            <a:r>
              <a:rPr sz="12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condizione frequente” </a:t>
            </a:r>
            <a:r>
              <a:rPr sz="1200" dirty="0">
                <a:solidFill>
                  <a:srgbClr val="001F5F"/>
                </a:solidFill>
                <a:latin typeface="Calibri"/>
                <a:cs typeface="Calibri"/>
              </a:rPr>
              <a:t>e di 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fatto ciò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“non 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può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essere sempre motivo </a:t>
            </a:r>
            <a:r>
              <a:rPr sz="1200" i="1" spc="-10" dirty="0">
                <a:solidFill>
                  <a:srgbClr val="001F5F"/>
                </a:solidFill>
                <a:latin typeface="Calibri"/>
                <a:cs typeface="Calibri"/>
              </a:rPr>
              <a:t>in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sé di 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non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frequenza 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o </a:t>
            </a:r>
            <a:r>
              <a:rPr sz="1200" i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allontanamento</a:t>
            </a:r>
            <a:r>
              <a:rPr sz="1200" i="1" spc="-1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dalla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scuola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in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 assenza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di</a:t>
            </a:r>
            <a:r>
              <a:rPr sz="1200" i="1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1200" i="1" spc="-5" dirty="0">
                <a:solidFill>
                  <a:srgbClr val="001F5F"/>
                </a:solidFill>
                <a:latin typeface="Calibri"/>
                <a:cs typeface="Calibri"/>
              </a:rPr>
              <a:t>febbre”</a:t>
            </a:r>
            <a:r>
              <a:rPr sz="1200" spc="-5" dirty="0">
                <a:solidFill>
                  <a:srgbClr val="001F5F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792480" y="4328794"/>
          <a:ext cx="6266180" cy="167512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66180"/>
              </a:tblGrid>
              <a:tr h="202692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caso</a:t>
                      </a:r>
                      <a:r>
                        <a:rPr sz="12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dei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seguenti sintomi</a:t>
                      </a:r>
                      <a:r>
                        <a:rPr sz="1200" b="1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spc="-5" dirty="0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Calibri"/>
                          <a:cs typeface="Calibri"/>
                        </a:rPr>
                        <a:t>viene</a:t>
                      </a:r>
                      <a:r>
                        <a:rPr sz="1200" b="1" u="sng" spc="-20" dirty="0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spc="-5" dirty="0">
                          <a:solidFill>
                            <a:srgbClr val="001F5F"/>
                          </a:solidFill>
                          <a:uFill>
                            <a:solidFill>
                              <a:srgbClr val="001F5F"/>
                            </a:solidFill>
                          </a:uFill>
                          <a:latin typeface="Calibri"/>
                          <a:cs typeface="Calibri"/>
                        </a:rPr>
                        <a:t>raccomandato</a:t>
                      </a:r>
                      <a:r>
                        <a:rPr sz="1200" b="1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alle</a:t>
                      </a:r>
                      <a:r>
                        <a:rPr sz="1200" b="1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famiglie di non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condurre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gli</a:t>
                      </a:r>
                      <a:r>
                        <a:rPr sz="12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alunni</a:t>
                      </a:r>
                      <a:r>
                        <a:rPr sz="1200" b="1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scuola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  <a:tr h="1175257">
                <a:tc>
                  <a:txBody>
                    <a:bodyPr/>
                    <a:lstStyle/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 febbre,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ovvero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temperatura</a:t>
                      </a:r>
                      <a:r>
                        <a:rPr sz="1200" spc="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corporea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oltre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i</a:t>
                      </a:r>
                      <a:r>
                        <a:rPr sz="1200" spc="-3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37,5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°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C.;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sintomi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respiratori acuti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come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tosse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raffreddore con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difficoltà respiratoria;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spc="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vomito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(episodi</a:t>
                      </a:r>
                      <a:r>
                        <a:rPr sz="1200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ripetuti</a:t>
                      </a:r>
                      <a:r>
                        <a:rPr sz="1200" spc="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accompagnati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da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malessere);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190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 diarrea (tre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più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scariche con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feci</a:t>
                      </a:r>
                      <a:r>
                        <a:rPr sz="1200" spc="-1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semiliquide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liquide);</a:t>
                      </a:r>
                      <a:endParaRPr sz="1200">
                        <a:latin typeface="Calibri"/>
                        <a:cs typeface="Calibri"/>
                      </a:endParaRPr>
                    </a:p>
                    <a:p>
                      <a:pPr marL="304800" indent="-230504">
                        <a:lnSpc>
                          <a:spcPct val="100000"/>
                        </a:lnSpc>
                        <a:spcBef>
                          <a:spcPts val="204"/>
                        </a:spcBef>
                        <a:buFont typeface="Symbol"/>
                        <a:buChar char=""/>
                        <a:tabLst>
                          <a:tab pos="304800" algn="l"/>
                          <a:tab pos="305435" algn="l"/>
                        </a:tabLst>
                      </a:pP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 perdita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gusto,</a:t>
                      </a:r>
                      <a:r>
                        <a:rPr sz="1200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perdita</a:t>
                      </a:r>
                      <a:r>
                        <a:rPr sz="1200" spc="-3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dell’olfatto,</a:t>
                      </a:r>
                      <a:r>
                        <a:rPr sz="120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cefalea</a:t>
                      </a:r>
                      <a:r>
                        <a:rPr sz="1200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intensa.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297180"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E’</a:t>
                      </a:r>
                      <a:r>
                        <a:rPr sz="1200" b="1" spc="24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fatto</a:t>
                      </a:r>
                      <a:r>
                        <a:rPr sz="12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divieto</a:t>
                      </a:r>
                      <a:r>
                        <a:rPr sz="12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di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entrare</a:t>
                      </a:r>
                      <a:r>
                        <a:rPr sz="1200" b="1" spc="-1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2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scuola</a:t>
                      </a:r>
                      <a:r>
                        <a:rPr sz="1200" b="1" spc="-2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con</a:t>
                      </a:r>
                      <a:r>
                        <a:rPr sz="12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test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Covid</a:t>
                      </a:r>
                      <a:r>
                        <a:rPr sz="1200" b="1" spc="-20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001F5F"/>
                          </a:solidFill>
                          <a:latin typeface="Calibri"/>
                          <a:cs typeface="Calibri"/>
                        </a:rPr>
                        <a:t>positivo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700</Words>
  <Application>Microsoft Office PowerPoint</Application>
  <PresentationFormat>Personalizzato</PresentationFormat>
  <Paragraphs>50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Symbol</vt:lpstr>
      <vt:lpstr>Office Theme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Account Microsoft</cp:lastModifiedBy>
  <cp:revision>1</cp:revision>
  <dcterms:created xsi:type="dcterms:W3CDTF">2022-08-22T15:34:20Z</dcterms:created>
  <dcterms:modified xsi:type="dcterms:W3CDTF">2022-08-26T08:21:19Z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2022-08-22T00:00:00Z</vt:filetime>
  </property>
</Properties>
</file>